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18EA-9933-4A0D-B567-5AEAD41495DC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7583D-BA6D-4F2D-8F9A-A3AA326AE0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75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image that the digital camera sensor captures is based on the light reflected </a:t>
            </a:r>
          </a:p>
          <a:p>
            <a:r>
              <a:rPr lang="en-CA" dirty="0" smtClean="0"/>
              <a:t>or emitted from a subject and how much the sensor is exposed to </a:t>
            </a:r>
          </a:p>
          <a:p>
            <a:r>
              <a:rPr lang="en-CA" dirty="0" smtClean="0"/>
              <a:t>that light. </a:t>
            </a:r>
          </a:p>
          <a:p>
            <a:r>
              <a:rPr lang="en-CA" dirty="0" smtClean="0"/>
              <a:t>Camera exposure – the “how much” – is primarily based on three </a:t>
            </a:r>
          </a:p>
          <a:p>
            <a:r>
              <a:rPr lang="en-CA" dirty="0" smtClean="0"/>
              <a:t>settings: </a:t>
            </a:r>
          </a:p>
          <a:p>
            <a:r>
              <a:rPr lang="en-CA" dirty="0" smtClean="0"/>
              <a:t> The size of the opening in the lens (aperture) </a:t>
            </a:r>
          </a:p>
          <a:p>
            <a:r>
              <a:rPr lang="en-CA" dirty="0" smtClean="0"/>
              <a:t> The length of time that the sensor is exposed (shutter speed) </a:t>
            </a:r>
          </a:p>
          <a:p>
            <a:r>
              <a:rPr lang="en-CA" dirty="0" smtClean="0"/>
              <a:t> The sensitivity of the sensor (ISO setting) </a:t>
            </a:r>
          </a:p>
          <a:p>
            <a:r>
              <a:rPr lang="en-CA" dirty="0" smtClean="0"/>
              <a:t>These three settings work together to create the exposure triangle, </a:t>
            </a:r>
          </a:p>
          <a:p>
            <a:r>
              <a:rPr lang="en-CA" dirty="0" smtClean="0"/>
              <a:t>and you can adjust the settings in different ways for creative results.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7583D-BA6D-4F2D-8F9A-A3AA326AE0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60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024F85-CF1A-4C13-8F72-11BED97B692E}" type="datetimeFigureOut">
              <a:rPr lang="en-CA" smtClean="0"/>
              <a:t>2014-02-08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AE23BC-FB72-4464-8A40-14B21635297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Exposure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365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histogram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7272808" cy="3672408"/>
          </a:xfrm>
        </p:spPr>
      </p:pic>
      <p:sp>
        <p:nvSpPr>
          <p:cNvPr id="5" name="TextBox 4"/>
          <p:cNvSpPr txBox="1"/>
          <p:nvPr/>
        </p:nvSpPr>
        <p:spPr>
          <a:xfrm>
            <a:off x="683568" y="573325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You can see how the histogram fits </a:t>
            </a:r>
            <a:r>
              <a:rPr lang="en-CA" dirty="0" smtClean="0"/>
              <a:t>the </a:t>
            </a:r>
            <a:r>
              <a:rPr lang="en-CA" dirty="0"/>
              <a:t>image. Most of the image is light (the white </a:t>
            </a:r>
            <a:r>
              <a:rPr lang="en-CA" dirty="0" smtClean="0"/>
              <a:t>background</a:t>
            </a:r>
            <a:r>
              <a:rPr lang="en-CA" dirty="0"/>
              <a:t>) with some medium color and no </a:t>
            </a:r>
          </a:p>
          <a:p>
            <a:r>
              <a:rPr lang="en-CA" dirty="0"/>
              <a:t>areas that are very dark. </a:t>
            </a:r>
          </a:p>
        </p:txBody>
      </p:sp>
    </p:spTree>
    <p:extLst>
      <p:ext uri="{BB962C8B-B14F-4D97-AF65-F5344CB8AC3E}">
        <p14:creationId xmlns:p14="http://schemas.microsoft.com/office/powerpoint/2010/main" val="89392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overexposure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If the exposure data is more heavily weighted </a:t>
            </a:r>
          </a:p>
          <a:p>
            <a:pPr marL="0" indent="0">
              <a:buNone/>
            </a:pPr>
            <a:r>
              <a:rPr lang="en-CA" dirty="0"/>
              <a:t>toward the right side of the histogram, with </a:t>
            </a:r>
          </a:p>
          <a:p>
            <a:pPr marL="0" indent="0">
              <a:buNone/>
            </a:pPr>
            <a:r>
              <a:rPr lang="en-CA" dirty="0"/>
              <a:t>nothing on left side, your image may be </a:t>
            </a:r>
          </a:p>
          <a:p>
            <a:pPr marL="0" indent="0">
              <a:buNone/>
            </a:pPr>
            <a:r>
              <a:rPr lang="en-CA" dirty="0"/>
              <a:t>overexposed.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 </a:t>
            </a:r>
            <a:r>
              <a:rPr lang="en-CA" dirty="0"/>
              <a:t>overexposure can be adjusted </a:t>
            </a:r>
            <a:r>
              <a:rPr lang="en-CA" dirty="0" smtClean="0"/>
              <a:t>later </a:t>
            </a:r>
            <a:r>
              <a:rPr lang="en-CA" dirty="0"/>
              <a:t>in software if there are no peaks cut off at the </a:t>
            </a:r>
            <a:r>
              <a:rPr lang="en-CA" dirty="0" smtClean="0"/>
              <a:t>right </a:t>
            </a:r>
            <a:r>
              <a:rPr lang="en-CA" dirty="0"/>
              <a:t>edge. </a:t>
            </a:r>
          </a:p>
        </p:txBody>
      </p:sp>
    </p:spTree>
    <p:extLst>
      <p:ext uri="{BB962C8B-B14F-4D97-AF65-F5344CB8AC3E}">
        <p14:creationId xmlns:p14="http://schemas.microsoft.com/office/powerpoint/2010/main" val="258054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overexposure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200799" cy="4156273"/>
          </a:xfrm>
        </p:spPr>
      </p:pic>
    </p:spTree>
    <p:extLst>
      <p:ext uri="{BB962C8B-B14F-4D97-AF65-F5344CB8AC3E}">
        <p14:creationId xmlns:p14="http://schemas.microsoft.com/office/powerpoint/2010/main" val="3423879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 exposure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If the histogram has peaks toward the left (black </a:t>
            </a:r>
            <a:r>
              <a:rPr lang="en-CA" dirty="0" smtClean="0"/>
              <a:t>side</a:t>
            </a:r>
            <a:r>
              <a:rPr lang="en-CA" dirty="0"/>
              <a:t>), with little data on the right side, your </a:t>
            </a:r>
            <a:r>
              <a:rPr lang="en-CA" dirty="0" smtClean="0"/>
              <a:t>image </a:t>
            </a:r>
            <a:r>
              <a:rPr lang="en-CA" dirty="0"/>
              <a:t>could be underexposed.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Underexposure can </a:t>
            </a:r>
            <a:r>
              <a:rPr lang="en-CA" dirty="0"/>
              <a:t>be adjusted later in software if there are no </a:t>
            </a:r>
            <a:r>
              <a:rPr lang="en-CA" dirty="0" smtClean="0"/>
              <a:t>peaks </a:t>
            </a:r>
            <a:r>
              <a:rPr lang="en-CA" dirty="0"/>
              <a:t>cut off at the left edge.</a:t>
            </a:r>
          </a:p>
        </p:txBody>
      </p:sp>
    </p:spTree>
    <p:extLst>
      <p:ext uri="{BB962C8B-B14F-4D97-AF65-F5344CB8AC3E}">
        <p14:creationId xmlns:p14="http://schemas.microsoft.com/office/powerpoint/2010/main" val="353786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Unde</a:t>
            </a:r>
            <a:r>
              <a:rPr lang="en-CA" dirty="0" smtClean="0"/>
              <a:t> exposure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2204244"/>
            <a:ext cx="5600700" cy="3168972"/>
          </a:xfrm>
        </p:spPr>
      </p:pic>
      <p:sp>
        <p:nvSpPr>
          <p:cNvPr id="6" name="TextBox 5"/>
          <p:cNvSpPr txBox="1"/>
          <p:nvPr/>
        </p:nvSpPr>
        <p:spPr>
          <a:xfrm>
            <a:off x="755576" y="558471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Image is significantly </a:t>
            </a:r>
            <a:r>
              <a:rPr lang="en-CA" dirty="0"/>
              <a:t>underexposed</a:t>
            </a:r>
            <a:r>
              <a:rPr lang="en-CA" dirty="0" smtClean="0"/>
              <a:t>, but </a:t>
            </a:r>
            <a:r>
              <a:rPr lang="en-CA" dirty="0"/>
              <a:t>no </a:t>
            </a:r>
            <a:r>
              <a:rPr lang="en-CA" dirty="0" smtClean="0"/>
              <a:t>detailed </a:t>
            </a:r>
            <a:r>
              <a:rPr lang="en-CA" dirty="0"/>
              <a:t>information is lost because the peak is not </a:t>
            </a:r>
            <a:r>
              <a:rPr lang="en-CA" dirty="0" smtClean="0"/>
              <a:t>cut </a:t>
            </a:r>
            <a:r>
              <a:rPr lang="en-CA" dirty="0"/>
              <a:t>off on the left side.</a:t>
            </a:r>
          </a:p>
        </p:txBody>
      </p:sp>
    </p:spTree>
    <p:extLst>
      <p:ext uri="{BB962C8B-B14F-4D97-AF65-F5344CB8AC3E}">
        <p14:creationId xmlns:p14="http://schemas.microsoft.com/office/powerpoint/2010/main" val="1684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 exposure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While you can make adjustments and recover an image in post-processing, unwanted noise and a reduction of </a:t>
            </a:r>
            <a:r>
              <a:rPr lang="en-CA" dirty="0" smtClean="0"/>
              <a:t>detail </a:t>
            </a:r>
            <a:r>
              <a:rPr lang="en-CA" dirty="0"/>
              <a:t>information is likely if the exposure is significantly off.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More </a:t>
            </a:r>
            <a:r>
              <a:rPr lang="en-CA" dirty="0"/>
              <a:t>detailed information is captured in the lighter </a:t>
            </a:r>
            <a:r>
              <a:rPr lang="en-CA" dirty="0" smtClean="0"/>
              <a:t>parts </a:t>
            </a:r>
            <a:r>
              <a:rPr lang="en-CA" dirty="0"/>
              <a:t>of the spectrum, on the right side of the histogram. 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Unless </a:t>
            </a:r>
            <a:r>
              <a:rPr lang="en-CA" dirty="0"/>
              <a:t>you are choosing to underexpose an image for </a:t>
            </a:r>
            <a:r>
              <a:rPr lang="en-CA" dirty="0" smtClean="0"/>
              <a:t>an </a:t>
            </a:r>
            <a:r>
              <a:rPr lang="en-CA" dirty="0"/>
              <a:t>artistic reason, you won’t want to significantly underexpose most of your images</a:t>
            </a:r>
          </a:p>
        </p:txBody>
      </p:sp>
    </p:spTree>
    <p:extLst>
      <p:ext uri="{BB962C8B-B14F-4D97-AF65-F5344CB8AC3E}">
        <p14:creationId xmlns:p14="http://schemas.microsoft.com/office/powerpoint/2010/main" val="97326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Using the histogram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 </a:t>
            </a:r>
            <a:r>
              <a:rPr lang="en-CA" dirty="0"/>
              <a:t>use the histogram, set your camera to a </a:t>
            </a:r>
          </a:p>
          <a:p>
            <a:pPr marL="0" indent="0">
              <a:buNone/>
            </a:pPr>
            <a:r>
              <a:rPr lang="en-CA" dirty="0"/>
              <a:t>review mode where you can see the histogram </a:t>
            </a:r>
          </a:p>
          <a:p>
            <a:pPr marL="0" indent="0">
              <a:buNone/>
            </a:pPr>
            <a:r>
              <a:rPr lang="en-CA" dirty="0"/>
              <a:t>along with the thumbnail of the photo.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798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3 Things Affect Exposure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</a:t>
            </a:r>
            <a:r>
              <a:rPr lang="en-CA" dirty="0"/>
              <a:t>image that the digital camera sensor captures is based on the light reflected </a:t>
            </a:r>
            <a:r>
              <a:rPr lang="en-CA" dirty="0" smtClean="0"/>
              <a:t>or </a:t>
            </a:r>
            <a:r>
              <a:rPr lang="en-CA" dirty="0"/>
              <a:t>emitted from a subject and how much the sensor is exposed to </a:t>
            </a:r>
            <a:r>
              <a:rPr lang="en-CA" dirty="0" smtClean="0"/>
              <a:t>that </a:t>
            </a:r>
            <a:r>
              <a:rPr lang="en-CA" dirty="0"/>
              <a:t>light. </a:t>
            </a:r>
          </a:p>
          <a:p>
            <a:pPr marL="68580" indent="0">
              <a:buNone/>
            </a:pPr>
            <a:r>
              <a:rPr lang="en-CA" dirty="0"/>
              <a:t>Camera exposure – the “how much” – is primarily based on three </a:t>
            </a:r>
            <a:r>
              <a:rPr lang="en-CA" dirty="0" smtClean="0"/>
              <a:t>settings</a:t>
            </a:r>
            <a:r>
              <a:rPr lang="en-CA" dirty="0"/>
              <a:t>: </a:t>
            </a:r>
          </a:p>
          <a:p>
            <a:r>
              <a:rPr lang="en-CA" dirty="0" smtClean="0"/>
              <a:t>The </a:t>
            </a:r>
            <a:r>
              <a:rPr lang="en-CA" dirty="0"/>
              <a:t>size of the opening in the lens (aperture) </a:t>
            </a:r>
          </a:p>
          <a:p>
            <a:r>
              <a:rPr lang="en-CA" dirty="0" smtClean="0"/>
              <a:t> </a:t>
            </a:r>
            <a:r>
              <a:rPr lang="en-CA" dirty="0"/>
              <a:t>The length of time that the sensor is exposed (shutter speed) </a:t>
            </a:r>
          </a:p>
          <a:p>
            <a:r>
              <a:rPr lang="en-CA" dirty="0" smtClean="0"/>
              <a:t>The </a:t>
            </a:r>
            <a:r>
              <a:rPr lang="en-CA" dirty="0"/>
              <a:t>sensitivity of the sensor (ISO setting) </a:t>
            </a:r>
          </a:p>
          <a:p>
            <a:r>
              <a:rPr lang="en-CA" dirty="0"/>
              <a:t>These three settings work together to create the exposure triangle, </a:t>
            </a:r>
            <a:r>
              <a:rPr lang="en-CA" dirty="0" smtClean="0"/>
              <a:t>and </a:t>
            </a:r>
            <a:r>
              <a:rPr lang="en-CA" dirty="0"/>
              <a:t>you can adjust the settings in different ways for creative results. </a:t>
            </a:r>
          </a:p>
        </p:txBody>
      </p:sp>
    </p:spTree>
    <p:extLst>
      <p:ext uri="{BB962C8B-B14F-4D97-AF65-F5344CB8AC3E}">
        <p14:creationId xmlns:p14="http://schemas.microsoft.com/office/powerpoint/2010/main" val="33756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Exposure Triangle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48024"/>
            <a:ext cx="4752528" cy="4752528"/>
          </a:xfrm>
        </p:spPr>
      </p:pic>
    </p:spTree>
    <p:extLst>
      <p:ext uri="{BB962C8B-B14F-4D97-AF65-F5344CB8AC3E}">
        <p14:creationId xmlns:p14="http://schemas.microsoft.com/office/powerpoint/2010/main" val="9976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EXPOSURE SETTINGS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609725"/>
            <a:ext cx="6912768" cy="4846638"/>
          </a:xfrm>
        </p:spPr>
      </p:pic>
    </p:spTree>
    <p:extLst>
      <p:ext uri="{BB962C8B-B14F-4D97-AF65-F5344CB8AC3E}">
        <p14:creationId xmlns:p14="http://schemas.microsoft.com/office/powerpoint/2010/main" val="416459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 and under exposure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484784"/>
            <a:ext cx="7992888" cy="5256584"/>
          </a:xfrm>
        </p:spPr>
      </p:pic>
    </p:spTree>
    <p:extLst>
      <p:ext uri="{BB962C8B-B14F-4D97-AF65-F5344CB8AC3E}">
        <p14:creationId xmlns:p14="http://schemas.microsoft.com/office/powerpoint/2010/main" val="35215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 and under Exposure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b="1" dirty="0"/>
              <a:t>Overexposure</a:t>
            </a:r>
            <a:r>
              <a:rPr lang="en-CA" dirty="0"/>
              <a:t> - When an area of an image is completely </a:t>
            </a:r>
          </a:p>
          <a:p>
            <a:pPr marL="0" indent="0">
              <a:buNone/>
            </a:pPr>
            <a:r>
              <a:rPr lang="en-CA" dirty="0"/>
              <a:t>overexposed, there is no detailed information recorded. </a:t>
            </a:r>
          </a:p>
          <a:p>
            <a:pPr marL="0" indent="0">
              <a:buNone/>
            </a:pPr>
            <a:r>
              <a:rPr lang="en-CA" dirty="0"/>
              <a:t>The camera fills in overexposed areas with white pixels. </a:t>
            </a:r>
          </a:p>
          <a:p>
            <a:pPr marL="0" indent="0">
              <a:buNone/>
            </a:pPr>
            <a:r>
              <a:rPr lang="en-CA" dirty="0"/>
              <a:t>This area is often referred to as being “hot” or “blown </a:t>
            </a:r>
          </a:p>
          <a:p>
            <a:pPr marL="0" indent="0">
              <a:buNone/>
            </a:pPr>
            <a:r>
              <a:rPr lang="en-CA" dirty="0"/>
              <a:t>out.” All detailed information is lost, you cannot recover </a:t>
            </a:r>
          </a:p>
          <a:p>
            <a:pPr marL="0" indent="0">
              <a:buNone/>
            </a:pPr>
            <a:r>
              <a:rPr lang="en-CA" dirty="0"/>
              <a:t>anything in post-processing in a blown out area. To the </a:t>
            </a:r>
          </a:p>
          <a:p>
            <a:pPr marL="0" indent="0">
              <a:buNone/>
            </a:pPr>
            <a:r>
              <a:rPr lang="en-CA" dirty="0"/>
              <a:t>right is an example that shows the areas in a photo where </a:t>
            </a:r>
          </a:p>
          <a:p>
            <a:pPr marL="0" indent="0">
              <a:buNone/>
            </a:pPr>
            <a:r>
              <a:rPr lang="en-CA" dirty="0"/>
              <a:t>there is no detailed information.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Underexposure</a:t>
            </a:r>
            <a:r>
              <a:rPr lang="en-CA" dirty="0" smtClean="0"/>
              <a:t> </a:t>
            </a:r>
            <a:r>
              <a:rPr lang="en-CA" dirty="0"/>
              <a:t>- When an area of an image is completely </a:t>
            </a:r>
          </a:p>
          <a:p>
            <a:pPr marL="0" indent="0">
              <a:buNone/>
            </a:pPr>
            <a:r>
              <a:rPr lang="en-CA" dirty="0"/>
              <a:t>underexposed, the sensor responds in a similar, but </a:t>
            </a:r>
          </a:p>
          <a:p>
            <a:pPr marL="0" indent="0">
              <a:buNone/>
            </a:pPr>
            <a:r>
              <a:rPr lang="en-CA" dirty="0"/>
              <a:t>opposite manner. The pixels in the underexposed region </a:t>
            </a:r>
          </a:p>
          <a:p>
            <a:pPr marL="0" indent="0">
              <a:buNone/>
            </a:pPr>
            <a:r>
              <a:rPr lang="en-CA" dirty="0"/>
              <a:t>are filled in with black. </a:t>
            </a:r>
          </a:p>
        </p:txBody>
      </p:sp>
    </p:spTree>
    <p:extLst>
      <p:ext uri="{BB962C8B-B14F-4D97-AF65-F5344CB8AC3E}">
        <p14:creationId xmlns:p14="http://schemas.microsoft.com/office/powerpoint/2010/main" val="341167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/>
          <a:lstStyle/>
          <a:p>
            <a:r>
              <a:rPr lang="en-CA" dirty="0" smtClean="0"/>
              <a:t>Over and under exposure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61381"/>
            <a:ext cx="6768751" cy="4219947"/>
          </a:xfrm>
        </p:spPr>
      </p:pic>
      <p:sp>
        <p:nvSpPr>
          <p:cNvPr id="7" name="TextBox 6"/>
          <p:cNvSpPr txBox="1"/>
          <p:nvPr/>
        </p:nvSpPr>
        <p:spPr>
          <a:xfrm>
            <a:off x="3059832" y="3645024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Under exposed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5805264"/>
            <a:ext cx="1673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Over</a:t>
            </a:r>
            <a:r>
              <a:rPr lang="en-CA" dirty="0" smtClean="0"/>
              <a:t> </a:t>
            </a:r>
            <a:r>
              <a:rPr lang="en-CA" sz="2000" dirty="0" smtClean="0">
                <a:solidFill>
                  <a:schemeClr val="bg1"/>
                </a:solidFill>
              </a:rPr>
              <a:t>exposed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5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USING THE HISTOGRAM TO VISUALIZE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In most digital cameras, you can review the image on the LCD after it is captured. While this is good for assessing </a:t>
            </a:r>
            <a:r>
              <a:rPr lang="en-CA" dirty="0" smtClean="0"/>
              <a:t>composition </a:t>
            </a:r>
            <a:r>
              <a:rPr lang="en-CA" dirty="0"/>
              <a:t>and gives a general idea of how the image will look on the computer, it can be an inadequate </a:t>
            </a:r>
          </a:p>
          <a:p>
            <a:pPr marL="0" indent="0">
              <a:buNone/>
            </a:pPr>
            <a:r>
              <a:rPr lang="en-CA" dirty="0"/>
              <a:t>method to quickly assess if the image has over- or underexposed regions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r>
              <a:rPr lang="en-CA" dirty="0"/>
              <a:t>A </a:t>
            </a:r>
            <a:r>
              <a:rPr lang="en-CA" dirty="0" smtClean="0"/>
              <a:t>histogram </a:t>
            </a:r>
            <a:r>
              <a:rPr lang="en-CA" dirty="0"/>
              <a:t>shows you how the image is exposed from dark (left </a:t>
            </a:r>
          </a:p>
          <a:p>
            <a:pPr marL="0" indent="0">
              <a:buNone/>
            </a:pPr>
            <a:r>
              <a:rPr lang="en-CA" dirty="0"/>
              <a:t>side, black or “0”) to light (right side, white or “255”).</a:t>
            </a:r>
          </a:p>
        </p:txBody>
      </p:sp>
    </p:spTree>
    <p:extLst>
      <p:ext uri="{BB962C8B-B14F-4D97-AF65-F5344CB8AC3E}">
        <p14:creationId xmlns:p14="http://schemas.microsoft.com/office/powerpoint/2010/main" val="115162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histogram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6768751" cy="4752528"/>
          </a:xfrm>
        </p:spPr>
      </p:pic>
    </p:spTree>
    <p:extLst>
      <p:ext uri="{BB962C8B-B14F-4D97-AF65-F5344CB8AC3E}">
        <p14:creationId xmlns:p14="http://schemas.microsoft.com/office/powerpoint/2010/main" val="1347878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712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Exposure</vt:lpstr>
      <vt:lpstr>3 Things Affect Exposure</vt:lpstr>
      <vt:lpstr>The Exposure Triangle</vt:lpstr>
      <vt:lpstr>EXPOSURE SETTINGS</vt:lpstr>
      <vt:lpstr>Over and under exposure</vt:lpstr>
      <vt:lpstr>Over and under Exposure</vt:lpstr>
      <vt:lpstr>Over and under exposure</vt:lpstr>
      <vt:lpstr>USING THE HISTOGRAM TO VISUALIZE EXPOSURE</vt:lpstr>
      <vt:lpstr>histogram</vt:lpstr>
      <vt:lpstr>histogram</vt:lpstr>
      <vt:lpstr>overexposure</vt:lpstr>
      <vt:lpstr>overexposure</vt:lpstr>
      <vt:lpstr>Under exposure</vt:lpstr>
      <vt:lpstr>Unde exposure</vt:lpstr>
      <vt:lpstr>Under exposure</vt:lpstr>
      <vt:lpstr>Using the histogram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</dc:title>
  <dc:creator>Anita Nickerson</dc:creator>
  <cp:lastModifiedBy>Anita Nickerson</cp:lastModifiedBy>
  <cp:revision>6</cp:revision>
  <dcterms:created xsi:type="dcterms:W3CDTF">2014-02-08T20:38:17Z</dcterms:created>
  <dcterms:modified xsi:type="dcterms:W3CDTF">2014-02-08T22:21:13Z</dcterms:modified>
</cp:coreProperties>
</file>