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3A8E4A-5AD6-4CB7-AB5C-14CC74DDC89C}" type="datetimeFigureOut">
              <a:rPr lang="en-CA" smtClean="0"/>
              <a:t>2014-02-09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3C15C6-B9D5-45E2-95AA-9849D4A92B3A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APERTURE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15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APERTURE AND DEPTH OF FIELD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20134" r="26191" b="5827"/>
          <a:stretch/>
        </p:blipFill>
        <p:spPr>
          <a:xfrm>
            <a:off x="755576" y="1521317"/>
            <a:ext cx="7632848" cy="5159605"/>
          </a:xfrm>
        </p:spPr>
      </p:pic>
    </p:spTree>
    <p:extLst>
      <p:ext uri="{BB962C8B-B14F-4D97-AF65-F5344CB8AC3E}">
        <p14:creationId xmlns:p14="http://schemas.microsoft.com/office/powerpoint/2010/main" val="29647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APERTURE AND DEPTH OF FIELD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14565" r="26191" b="4844"/>
          <a:stretch/>
        </p:blipFill>
        <p:spPr>
          <a:xfrm>
            <a:off x="867191" y="1412776"/>
            <a:ext cx="7442019" cy="5132545"/>
          </a:xfrm>
        </p:spPr>
      </p:pic>
    </p:spTree>
    <p:extLst>
      <p:ext uri="{BB962C8B-B14F-4D97-AF65-F5344CB8AC3E}">
        <p14:creationId xmlns:p14="http://schemas.microsoft.com/office/powerpoint/2010/main" val="341823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AND SHOOT CAMERAS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With point-and-shoot cameras, you may not have the option to set aperture manually. You will, however, have </a:t>
            </a:r>
            <a:r>
              <a:rPr lang="en-CA" dirty="0" smtClean="0"/>
              <a:t>“</a:t>
            </a:r>
            <a:r>
              <a:rPr lang="en-CA" dirty="0"/>
              <a:t>picture modes” which allow some control over aperture. These picture modes affecting aperture are often </a:t>
            </a:r>
            <a:r>
              <a:rPr lang="en-CA" dirty="0" smtClean="0"/>
              <a:t>available</a:t>
            </a:r>
            <a:r>
              <a:rPr lang="en-CA" dirty="0"/>
              <a:t>: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1</a:t>
            </a:r>
            <a:r>
              <a:rPr lang="en-CA" dirty="0"/>
              <a:t>. Portrait Mode. Portrait mode sets the aperture as wide open as it can for the maximum background </a:t>
            </a:r>
          </a:p>
          <a:p>
            <a:pPr marL="0" indent="0">
              <a:buNone/>
            </a:pPr>
            <a:r>
              <a:rPr lang="en-CA" dirty="0"/>
              <a:t>blur. The setting will be limited by the lowest f-stop available for the camera. The camera icon for this </a:t>
            </a:r>
          </a:p>
          <a:p>
            <a:pPr marL="0" indent="0">
              <a:buNone/>
            </a:pPr>
            <a:r>
              <a:rPr lang="en-CA" dirty="0"/>
              <a:t>mode is typically a person.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</a:t>
            </a:r>
            <a:r>
              <a:rPr lang="en-CA" dirty="0"/>
              <a:t>. Macro Mode. Macro mode may also set the aperture as wide open as possible, you will need to </a:t>
            </a:r>
          </a:p>
          <a:p>
            <a:pPr marL="0" indent="0">
              <a:buNone/>
            </a:pPr>
            <a:r>
              <a:rPr lang="en-CA" dirty="0"/>
              <a:t>experiment with your camera. The mode is used for focusing on close subjects, and the icon is typically a </a:t>
            </a:r>
          </a:p>
          <a:p>
            <a:pPr marL="0" indent="0">
              <a:buNone/>
            </a:pPr>
            <a:r>
              <a:rPr lang="en-CA" dirty="0"/>
              <a:t>flower</a:t>
            </a:r>
            <a:r>
              <a:rPr lang="en-CA" dirty="0" smtClean="0"/>
              <a:t>. AND….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06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AND SHOOT CAMERA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3. Landscape Mode. Landscape mode sets the aperture as small as possible to maximize the depth of </a:t>
            </a:r>
          </a:p>
          <a:p>
            <a:pPr marL="0" indent="0">
              <a:buNone/>
            </a:pPr>
            <a:r>
              <a:rPr lang="en-CA" dirty="0"/>
              <a:t>focus. The aperture setting will be limited by the highest f-stop available for the camera AND the </a:t>
            </a:r>
          </a:p>
          <a:p>
            <a:pPr marL="0" indent="0">
              <a:buNone/>
            </a:pPr>
            <a:r>
              <a:rPr lang="en-CA" dirty="0"/>
              <a:t>available light. If the light is low, the camera may need to open up the aperture to let enough light </a:t>
            </a:r>
          </a:p>
          <a:p>
            <a:pPr marL="0" indent="0">
              <a:buNone/>
            </a:pPr>
            <a:r>
              <a:rPr lang="en-CA" dirty="0"/>
              <a:t>through the lens for a reasonable exposure. The icon is typically a mountain.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72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BOKEH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We can’t talk about DOF or aperture without talking about </a:t>
            </a:r>
            <a:r>
              <a:rPr lang="en-CA" dirty="0" err="1"/>
              <a:t>bokeh</a:t>
            </a:r>
            <a:r>
              <a:rPr lang="en-CA" dirty="0"/>
              <a:t>. You know those little round circles of light you </a:t>
            </a:r>
            <a:r>
              <a:rPr lang="en-CA" dirty="0" smtClean="0"/>
              <a:t>see </a:t>
            </a:r>
            <a:r>
              <a:rPr lang="en-CA" dirty="0"/>
              <a:t>blurred in the background of some photos? That’s </a:t>
            </a:r>
            <a:r>
              <a:rPr lang="en-CA" dirty="0" err="1"/>
              <a:t>bokeh</a:t>
            </a:r>
            <a:r>
              <a:rPr lang="en-CA" dirty="0"/>
              <a:t>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Bokeh</a:t>
            </a:r>
            <a:r>
              <a:rPr lang="en-CA" dirty="0" smtClean="0"/>
              <a:t> </a:t>
            </a:r>
            <a:r>
              <a:rPr lang="en-CA" dirty="0"/>
              <a:t>requires three elements: A shallow depth </a:t>
            </a:r>
            <a:r>
              <a:rPr lang="en-CA" dirty="0" smtClean="0"/>
              <a:t>of </a:t>
            </a:r>
            <a:r>
              <a:rPr lang="en-CA" dirty="0"/>
              <a:t>field, distant point light sources, and a close </a:t>
            </a:r>
            <a:r>
              <a:rPr lang="en-CA" dirty="0" smtClean="0"/>
              <a:t>subject</a:t>
            </a:r>
            <a:r>
              <a:rPr lang="en-CA" dirty="0"/>
              <a:t>. To achieve </a:t>
            </a:r>
            <a:r>
              <a:rPr lang="en-CA" dirty="0" err="1"/>
              <a:t>bokeh</a:t>
            </a:r>
            <a:r>
              <a:rPr lang="en-CA" dirty="0"/>
              <a:t> in your photographs, </a:t>
            </a:r>
          </a:p>
          <a:p>
            <a:pPr marL="0" indent="0">
              <a:buNone/>
            </a:pPr>
            <a:r>
              <a:rPr lang="en-CA" dirty="0"/>
              <a:t>move close to your subject, increase the distance </a:t>
            </a:r>
            <a:r>
              <a:rPr lang="en-CA" dirty="0" smtClean="0"/>
              <a:t>between </a:t>
            </a:r>
            <a:r>
              <a:rPr lang="en-CA" dirty="0"/>
              <a:t>your subject and the point light source </a:t>
            </a:r>
            <a:r>
              <a:rPr lang="en-CA" dirty="0" smtClean="0"/>
              <a:t>in </a:t>
            </a:r>
            <a:r>
              <a:rPr lang="en-CA" dirty="0"/>
              <a:t>the background, and open up your aperture. </a:t>
            </a:r>
          </a:p>
          <a:p>
            <a:pPr marL="0" indent="0">
              <a:buNone/>
            </a:pPr>
            <a:r>
              <a:rPr lang="en-CA" dirty="0"/>
              <a:t>If you want the </a:t>
            </a:r>
            <a:r>
              <a:rPr lang="en-CA" dirty="0" err="1"/>
              <a:t>bokeh</a:t>
            </a:r>
            <a:r>
              <a:rPr lang="en-CA" dirty="0"/>
              <a:t> itself without an in-focus </a:t>
            </a:r>
            <a:r>
              <a:rPr lang="en-CA" dirty="0" smtClean="0"/>
              <a:t>subject</a:t>
            </a:r>
            <a:r>
              <a:rPr lang="en-CA" dirty="0"/>
              <a:t>, then put your lens on manual focus and </a:t>
            </a:r>
            <a:r>
              <a:rPr lang="en-CA" dirty="0" smtClean="0"/>
              <a:t>make </a:t>
            </a:r>
            <a:r>
              <a:rPr lang="en-CA" dirty="0"/>
              <a:t>an out of focus image. Vary how much the </a:t>
            </a:r>
            <a:r>
              <a:rPr lang="en-CA" dirty="0" smtClean="0"/>
              <a:t>image </a:t>
            </a:r>
            <a:r>
              <a:rPr lang="en-CA" dirty="0"/>
              <a:t>is out of focus to create larger or smaller </a:t>
            </a:r>
            <a:r>
              <a:rPr lang="en-CA" dirty="0" err="1" smtClean="0"/>
              <a:t>bokeh</a:t>
            </a:r>
            <a:r>
              <a:rPr lang="en-CA" dirty="0"/>
              <a:t>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32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Bokeh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24393" r="49690" b="45139"/>
          <a:stretch/>
        </p:blipFill>
        <p:spPr>
          <a:xfrm>
            <a:off x="971599" y="2276872"/>
            <a:ext cx="3468771" cy="2304256"/>
          </a:xfrm>
        </p:spPr>
      </p:pic>
      <p:pic>
        <p:nvPicPr>
          <p:cNvPr id="5" name="Picture 4" descr="kateyestudio.com/wordpress/wp-content/uploads/2012/11/Digital-Photography-Basics_ebook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1" t="59362" r="28730" b="9974"/>
          <a:stretch/>
        </p:blipFill>
        <p:spPr>
          <a:xfrm>
            <a:off x="5076056" y="2276872"/>
            <a:ext cx="3345604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373216"/>
            <a:ext cx="440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Typically, the wider the aperture, the rounder 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bokeh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18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DEPTH OF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 </a:t>
            </a:r>
            <a:r>
              <a:rPr lang="en-CA" dirty="0"/>
              <a:t>photograph is a two-dimensional </a:t>
            </a:r>
            <a:r>
              <a:rPr lang="en-CA" dirty="0" smtClean="0"/>
              <a:t>representation </a:t>
            </a:r>
            <a:r>
              <a:rPr lang="en-CA" dirty="0"/>
              <a:t>of our three-dimensional </a:t>
            </a:r>
            <a:r>
              <a:rPr lang="en-CA" dirty="0" smtClean="0"/>
              <a:t>world</a:t>
            </a:r>
            <a:r>
              <a:rPr lang="en-CA" dirty="0"/>
              <a:t>. A way to give an indication of </a:t>
            </a:r>
            <a:r>
              <a:rPr lang="en-CA" dirty="0" smtClean="0"/>
              <a:t>three </a:t>
            </a:r>
            <a:r>
              <a:rPr lang="en-CA" dirty="0"/>
              <a:t>dimensions in photographs is by </a:t>
            </a:r>
            <a:r>
              <a:rPr lang="en-CA" dirty="0" smtClean="0"/>
              <a:t>adjusting </a:t>
            </a:r>
            <a:r>
              <a:rPr lang="en-CA" dirty="0"/>
              <a:t>the depth of field (DOF).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field</a:t>
            </a:r>
            <a:r>
              <a:rPr lang="en-CA" dirty="0"/>
              <a:t>” is the area of the photograph in </a:t>
            </a:r>
            <a:r>
              <a:rPr lang="en-CA" dirty="0" smtClean="0"/>
              <a:t>focus</a:t>
            </a:r>
            <a:r>
              <a:rPr lang="en-CA" dirty="0"/>
              <a:t>. When you vary the depth of focus </a:t>
            </a:r>
            <a:r>
              <a:rPr lang="en-CA" dirty="0" smtClean="0"/>
              <a:t>in </a:t>
            </a:r>
            <a:r>
              <a:rPr lang="en-CA" dirty="0"/>
              <a:t>an image you are changing the depth </a:t>
            </a:r>
          </a:p>
          <a:p>
            <a:pPr marL="0" indent="0">
              <a:buNone/>
            </a:pPr>
            <a:r>
              <a:rPr lang="en-CA" dirty="0"/>
              <a:t>of field.</a:t>
            </a:r>
          </a:p>
        </p:txBody>
      </p:sp>
    </p:spTree>
    <p:extLst>
      <p:ext uri="{BB962C8B-B14F-4D97-AF65-F5344CB8AC3E}">
        <p14:creationId xmlns:p14="http://schemas.microsoft.com/office/powerpoint/2010/main" val="280984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DEPTH OF FIELD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2" t="12838" r="27103" b="50574"/>
          <a:stretch/>
        </p:blipFill>
        <p:spPr>
          <a:xfrm>
            <a:off x="2812543" y="1700808"/>
            <a:ext cx="3905664" cy="2736304"/>
          </a:xfrm>
        </p:spPr>
      </p:pic>
      <p:sp>
        <p:nvSpPr>
          <p:cNvPr id="5" name="TextBox 4"/>
          <p:cNvSpPr txBox="1"/>
          <p:nvPr/>
        </p:nvSpPr>
        <p:spPr>
          <a:xfrm>
            <a:off x="971600" y="400506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When DOF is “deep” the entire image is </a:t>
            </a:r>
          </a:p>
          <a:p>
            <a:r>
              <a:rPr lang="en-CA" dirty="0" smtClean="0"/>
              <a:t>in focus; there is no blurry background.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02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DEPTH OF FIELD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44109" r="50505" b="25870"/>
          <a:stretch/>
        </p:blipFill>
        <p:spPr>
          <a:xfrm>
            <a:off x="539552" y="1700808"/>
            <a:ext cx="4392486" cy="2928326"/>
          </a:xfrm>
        </p:spPr>
      </p:pic>
      <p:pic>
        <p:nvPicPr>
          <p:cNvPr id="5" name="Picture 4" descr="kateyestudio.com/wordpress/wp-content/uploads/2012/11/Digital-Photography-Basics_ebook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7" t="44230" r="29925" b="7924"/>
          <a:stretch/>
        </p:blipFill>
        <p:spPr>
          <a:xfrm>
            <a:off x="5724128" y="1340769"/>
            <a:ext cx="2227012" cy="3410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275" y="5157192"/>
            <a:ext cx="538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“Deep” DOF is relative. It can apply </a:t>
            </a:r>
          </a:p>
          <a:p>
            <a:r>
              <a:rPr lang="en-CA" dirty="0" smtClean="0"/>
              <a:t>across long distances (miles/kilometers, </a:t>
            </a:r>
          </a:p>
          <a:p>
            <a:r>
              <a:rPr lang="en-CA" dirty="0" smtClean="0"/>
              <a:t>see image at left), or it can apply </a:t>
            </a:r>
          </a:p>
          <a:p>
            <a:r>
              <a:rPr lang="en-CA" dirty="0" smtClean="0"/>
              <a:t>across shorter distances (feet/meters, see image at right)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1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DEPTH OF FIELD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DOF is “shallow” only a small amount of the image </a:t>
            </a:r>
          </a:p>
          <a:p>
            <a:pPr marL="0" indent="0">
              <a:buNone/>
            </a:pPr>
            <a:r>
              <a:rPr lang="en-CA" dirty="0"/>
              <a:t>depth is in focus, and the rest is blurred. You can use a </a:t>
            </a:r>
          </a:p>
          <a:p>
            <a:pPr marL="0" indent="0">
              <a:buNone/>
            </a:pPr>
            <a:r>
              <a:rPr lang="en-CA" dirty="0"/>
              <a:t>shallow DOF in an image to accentuate the subject, </a:t>
            </a:r>
          </a:p>
          <a:p>
            <a:pPr marL="0" indent="0">
              <a:buNone/>
            </a:pPr>
            <a:r>
              <a:rPr lang="en-CA" dirty="0"/>
              <a:t>bringing attention to your focal point and distinguishing it </a:t>
            </a:r>
          </a:p>
          <a:p>
            <a:pPr marL="0" indent="0">
              <a:buNone/>
            </a:pPr>
            <a:r>
              <a:rPr lang="en-CA" dirty="0"/>
              <a:t>from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28978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DEPTH OF FIELD</a:t>
            </a:r>
            <a:endParaRPr lang="en-CA" dirty="0"/>
          </a:p>
        </p:txBody>
      </p:sp>
      <p:pic>
        <p:nvPicPr>
          <p:cNvPr id="4" name="Content Placeholder 3" descr="kateyestudio.com/wordpress/wp-content/uploads/2012/11/Digital-Photography-Basics_ebook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t="28786" r="24580" b="20867"/>
          <a:stretch/>
        </p:blipFill>
        <p:spPr>
          <a:xfrm>
            <a:off x="467544" y="1412776"/>
            <a:ext cx="8280919" cy="5040560"/>
          </a:xfrm>
        </p:spPr>
      </p:pic>
    </p:spTree>
    <p:extLst>
      <p:ext uri="{BB962C8B-B14F-4D97-AF65-F5344CB8AC3E}">
        <p14:creationId xmlns:p14="http://schemas.microsoft.com/office/powerpoint/2010/main" val="1057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APERTURE?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Camera lenses are quite complicated, with multiple pieces of specially-ground glass, moving parts, and </a:t>
            </a:r>
          </a:p>
          <a:p>
            <a:pPr marL="0" indent="0">
              <a:buNone/>
            </a:pPr>
            <a:r>
              <a:rPr lang="en-CA" dirty="0"/>
              <a:t>electronics. The aperture is one of the moving parts of the lens, closing and opening to control how much light </a:t>
            </a:r>
          </a:p>
          <a:p>
            <a:pPr marL="0" indent="0">
              <a:buNone/>
            </a:pPr>
            <a:r>
              <a:rPr lang="en-CA" dirty="0"/>
              <a:t>comes into the camera.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CA" dirty="0"/>
              <a:t>The lens aperture works much like the iris and pupil in your eye. </a:t>
            </a:r>
          </a:p>
        </p:txBody>
      </p:sp>
    </p:spTree>
    <p:extLst>
      <p:ext uri="{BB962C8B-B14F-4D97-AF65-F5344CB8AC3E}">
        <p14:creationId xmlns:p14="http://schemas.microsoft.com/office/powerpoint/2010/main" val="238672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EXPERIMENT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 a mirror near a light source you can turn on and off. (A bathroom mirror will work well as long as </a:t>
            </a:r>
          </a:p>
          <a:p>
            <a:r>
              <a:rPr lang="en-CA" dirty="0"/>
              <a:t>it’s not completely dark with the light off.) </a:t>
            </a:r>
          </a:p>
          <a:p>
            <a:r>
              <a:rPr lang="en-CA" dirty="0"/>
              <a:t>With the light off, look into the mirror at your eyes. </a:t>
            </a:r>
          </a:p>
          <a:p>
            <a:r>
              <a:rPr lang="en-CA" dirty="0"/>
              <a:t>Switch the light on, and watch your eyes. You will see the pupil adjust, making the opening smaller to </a:t>
            </a:r>
          </a:p>
          <a:p>
            <a:r>
              <a:rPr lang="en-CA" dirty="0"/>
              <a:t>reduce the amount of light passing through your eye. </a:t>
            </a:r>
          </a:p>
          <a:p>
            <a:r>
              <a:rPr lang="en-CA" dirty="0"/>
              <a:t>Turn the light off, and watch the opposite happen. Your pupil will dilate to let in more light.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36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APERTURE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There </a:t>
            </a:r>
            <a:r>
              <a:rPr lang="en-CA" dirty="0"/>
              <a:t>is a minimum amount of light that needs to reach the sensor to </a:t>
            </a:r>
            <a:r>
              <a:rPr lang="en-CA" dirty="0" smtClean="0"/>
              <a:t>create </a:t>
            </a:r>
            <a:r>
              <a:rPr lang="en-CA" dirty="0"/>
              <a:t>an image. When light is low, the aperture is opened, or widened, to allow more light to reach the sensor.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When </a:t>
            </a:r>
            <a:r>
              <a:rPr lang="en-CA" dirty="0"/>
              <a:t>light is bright, less of the available light is needed to capture the image, and the aperture is closed or </a:t>
            </a:r>
          </a:p>
          <a:p>
            <a:pPr marL="0" indent="0">
              <a:buNone/>
            </a:pPr>
            <a:r>
              <a:rPr lang="en-CA" dirty="0"/>
              <a:t>narrowed</a:t>
            </a:r>
          </a:p>
        </p:txBody>
      </p:sp>
    </p:spTree>
    <p:extLst>
      <p:ext uri="{BB962C8B-B14F-4D97-AF65-F5344CB8AC3E}">
        <p14:creationId xmlns:p14="http://schemas.microsoft.com/office/powerpoint/2010/main" val="65544018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</TotalTime>
  <Words>784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APERTURE</vt:lpstr>
      <vt:lpstr>DEPTH OF FIELD</vt:lpstr>
      <vt:lpstr>DEPTH OF FIELD</vt:lpstr>
      <vt:lpstr>DEPTH OF FIELD</vt:lpstr>
      <vt:lpstr>DEPTH OF FIELD</vt:lpstr>
      <vt:lpstr>DEPTH OF FIELD</vt:lpstr>
      <vt:lpstr>WHAT IS APERTURE?  </vt:lpstr>
      <vt:lpstr>AN EXPERIMENT</vt:lpstr>
      <vt:lpstr>APERTURE</vt:lpstr>
      <vt:lpstr>APERTURE AND DEPTH OF FIELD</vt:lpstr>
      <vt:lpstr>APERTURE AND DEPTH OF FIELD</vt:lpstr>
      <vt:lpstr>POINT AND SHOOT CAMERAS</vt:lpstr>
      <vt:lpstr>POINT AND SHOOT CAMERA</vt:lpstr>
      <vt:lpstr>BOKEH  </vt:lpstr>
      <vt:lpstr>Bokeh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APERTURE</dc:title>
  <dc:creator>Anita Nickerson</dc:creator>
  <cp:lastModifiedBy>Anita Nickerson</cp:lastModifiedBy>
  <cp:revision>4</cp:revision>
  <dcterms:created xsi:type="dcterms:W3CDTF">2014-02-09T16:22:33Z</dcterms:created>
  <dcterms:modified xsi:type="dcterms:W3CDTF">2014-02-09T17:07:05Z</dcterms:modified>
</cp:coreProperties>
</file>